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8" r:id="rId5"/>
    <p:sldId id="258" r:id="rId6"/>
    <p:sldId id="267" r:id="rId7"/>
    <p:sldId id="261" r:id="rId8"/>
    <p:sldId id="265" r:id="rId9"/>
    <p:sldId id="259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0" autoAdjust="0"/>
  </p:normalViewPr>
  <p:slideViewPr>
    <p:cSldViewPr>
      <p:cViewPr>
        <p:scale>
          <a:sx n="133" d="100"/>
          <a:sy n="133" d="100"/>
        </p:scale>
        <p:origin x="-9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FC3A-393C-4376-B891-D8469019E657}" type="datetimeFigureOut">
              <a:rPr lang="en-US" smtClean="0"/>
              <a:t>07/31/2018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D6C4-8EB3-456F-92BE-17292A701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FC3A-393C-4376-B891-D8469019E657}" type="datetimeFigureOut">
              <a:rPr lang="en-US" smtClean="0"/>
              <a:t>07/31/2018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D6C4-8EB3-456F-92BE-17292A701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FC3A-393C-4376-B891-D8469019E657}" type="datetimeFigureOut">
              <a:rPr lang="en-US" smtClean="0"/>
              <a:t>07/31/2018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D6C4-8EB3-456F-92BE-17292A701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FC3A-393C-4376-B891-D8469019E657}" type="datetimeFigureOut">
              <a:rPr lang="en-US" smtClean="0"/>
              <a:t>07/31/2018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D6C4-8EB3-456F-92BE-17292A701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FC3A-393C-4376-B891-D8469019E657}" type="datetimeFigureOut">
              <a:rPr lang="en-US" smtClean="0"/>
              <a:t>07/31/2018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D6C4-8EB3-456F-92BE-17292A701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FC3A-393C-4376-B891-D8469019E657}" type="datetimeFigureOut">
              <a:rPr lang="en-US" smtClean="0"/>
              <a:t>07/31/2018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D6C4-8EB3-456F-92BE-17292A701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FC3A-393C-4376-B891-D8469019E657}" type="datetimeFigureOut">
              <a:rPr lang="en-US" smtClean="0"/>
              <a:t>07/31/2018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D6C4-8EB3-456F-92BE-17292A701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FC3A-393C-4376-B891-D8469019E657}" type="datetimeFigureOut">
              <a:rPr lang="en-US" smtClean="0"/>
              <a:t>07/31/2018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D6C4-8EB3-456F-92BE-17292A701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FC3A-393C-4376-B891-D8469019E657}" type="datetimeFigureOut">
              <a:rPr lang="en-US" smtClean="0"/>
              <a:t>07/31/2018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D6C4-8EB3-456F-92BE-17292A701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FC3A-393C-4376-B891-D8469019E657}" type="datetimeFigureOut">
              <a:rPr lang="en-US" smtClean="0"/>
              <a:t>07/31/2018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D6C4-8EB3-456F-92BE-17292A701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FC3A-393C-4376-B891-D8469019E657}" type="datetimeFigureOut">
              <a:rPr lang="en-US" smtClean="0"/>
              <a:t>07/31/2018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5AD6C4-8EB3-456F-92BE-17292A70180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F7FC3A-393C-4376-B891-D8469019E657}" type="datetimeFigureOut">
              <a:rPr lang="en-US" smtClean="0"/>
              <a:t>07/31/2018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5AD6C4-8EB3-456F-92BE-17292A70180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TREAT STUDY AND GAC DISPOSITION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400800" cy="2438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Briefing for the </a:t>
            </a:r>
            <a:r>
              <a:rPr lang="en-US" sz="32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Buckman</a:t>
            </a: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Direct Diversion Board</a:t>
            </a:r>
            <a:b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7,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  <a:p>
            <a:pPr algn="ctr"/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P. Bearzi</a:t>
            </a:r>
          </a:p>
          <a:p>
            <a:pPr algn="ctr"/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Senior Environmental Geologist</a:t>
            </a:r>
          </a:p>
          <a:p>
            <a:pPr algn="ctr"/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Glorieta Geoscience, Inc.</a:t>
            </a:r>
          </a:p>
          <a:p>
            <a:pPr algn="ctr"/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Santa Fe, New Mexico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396" y="6172200"/>
            <a:ext cx="909604" cy="60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500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02" y="7620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Do Next?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 5 Preparation (Fall 2018)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robust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design and implementation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 – Conceptual Model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DQOs – Data Quality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QAPP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Quality Assurance Project Plan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 – Sampling and Analysis Plan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QA/QC – Quality Assurance/Quality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Utilize existing data the Plant has (pH, turbidity, time) and assess possible correlations with TREAT results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Resolve GAC issues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172200"/>
            <a:ext cx="909604" cy="60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0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Home Message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 water continues to be delivered to customers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for TREAT 5 with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obust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tudy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esign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is reproducible with clear data quality objectives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Confirms or refutes preliminary results (TREATs 1-4)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Analytical laboratory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election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isposition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GAC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 Panel provides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echnical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upport to BDD management and staff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172200"/>
            <a:ext cx="909604" cy="60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799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Main Issues?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 =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emoval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fficiency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ssessment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reatments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both TREAT and Granulated Activated Carbon (GAC)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Assurance/Quality Control (QA/QC)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Sampling and Analysis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the data tell us now? What are the implications? Potential sources?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do next?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172200"/>
            <a:ext cx="909604" cy="60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6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 Panel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 Panel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P. Bearzi, Glorieta Geoscience, Inc. (Lead)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 Schneider, City of Santa Fe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 Puglisi, City of Santa Fe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Daniela Bowman, BDD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Jerry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Schoeppner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Santa Fe County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Kerry Howe, UNM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overseen by Rick Carpenter and Charles Vokes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169881"/>
            <a:ext cx="909604" cy="60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99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the TREAT Results Tell Us?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 water has been and continues to be delivered to customers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questions raised about chemicals detected by the analytical laboratories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 results “real?”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potential sources?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sampling should be done to confirm previous results?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sampling should be done on a routine basis going forward?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174971"/>
            <a:ext cx="909604" cy="60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24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TREAT Study Data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QC complete; some errors found and corrected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QA depends on objectives of study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 study showed BDD finished water is below MCLs, but had measurable (but necessarily quantifiable) concentrations of some chemicals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ampling issues and procedures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challenges (including changing analytical laboratories between TREAT studies 1-2 and 3-4)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172200"/>
            <a:ext cx="909604" cy="60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-571500"/>
            <a:ext cx="9296399" cy="1143000"/>
          </a:xfrm>
        </p:spPr>
        <p:txBody>
          <a:bodyPr>
            <a:normAutofit/>
          </a:bodyPr>
          <a:lstStyle/>
          <a:p>
            <a:pPr algn="ctr"/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 Study Data (Plutonium Illustration)</a:t>
            </a:r>
            <a:endParaRPr 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523807"/>
            <a:ext cx="8977745" cy="2477193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Appropriately balance data quality and detection limits.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Resample with rigorous QA procedures in place.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396" y="6172200"/>
            <a:ext cx="909604" cy="6021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762000"/>
            <a:ext cx="6781800" cy="46854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12192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Gross Alpha MCL = 15 </a:t>
            </a:r>
            <a:r>
              <a:rPr lang="en-US" sz="1200" b="1" dirty="0" err="1" smtClean="0">
                <a:solidFill>
                  <a:schemeClr val="bg1"/>
                </a:solidFill>
                <a:latin typeface="+mj-lt"/>
              </a:rPr>
              <a:t>pCi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/l</a:t>
            </a:r>
            <a:endParaRPr lang="en-US" sz="1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472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 Study Data (Zinc Illustration)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029200"/>
            <a:ext cx="8991600" cy="2788920"/>
          </a:xfrm>
        </p:spPr>
        <p:txBody>
          <a:bodyPr>
            <a:norm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Dissolved &gt; Totals (in some cases)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Concentrations may increase with travel through the treatment works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 some cases)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Laboratory selection crucial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648200"/>
            <a:ext cx="909604" cy="6021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33400"/>
            <a:ext cx="619172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990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96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Sources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396" y="1459992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Radionuclides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Water (Rio Grande; LANL)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flows within Plant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Laboratory or sampling error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Metals (trends)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Plant operation (including return flows)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flow rate through process units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 changes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 products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Laboratory or sampling error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Pharmaceuticals and other organics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Upriver point and non-point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sampling error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96000"/>
            <a:ext cx="909604" cy="60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261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GAC and Source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GAC data – same issues as TREAT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chemicals found in TREAT in new GAC?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they being concentrated in GAC? Or desorbed?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GAC age/removal efficiencies for organics and metals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additional or revised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ampling required?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potential contaminant sources?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appropriate disposal pathways?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potential regulatory issues?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184669"/>
            <a:ext cx="909604" cy="60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91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516</TotalTime>
  <Words>546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TREAT STUDY AND GAC DISPOSITION  </vt:lpstr>
      <vt:lpstr>What Are The Main Issues?</vt:lpstr>
      <vt:lpstr>Expert Panel</vt:lpstr>
      <vt:lpstr>What Do the TREAT Results Tell Us?</vt:lpstr>
      <vt:lpstr> TREAT Study Data</vt:lpstr>
      <vt:lpstr>TREAT Study Data (Plutonium Illustration)</vt:lpstr>
      <vt:lpstr>TREAT Study Data (Zinc Illustration)</vt:lpstr>
      <vt:lpstr>Potential Sources</vt:lpstr>
      <vt:lpstr>GAC and Source</vt:lpstr>
      <vt:lpstr>What Do We Do Next?</vt:lpstr>
      <vt:lpstr>Take Home Message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GGI etc</dc:title>
  <dc:creator>James Bearzi</dc:creator>
  <cp:lastModifiedBy>PADILLA, BERNARDINE R.</cp:lastModifiedBy>
  <cp:revision>35</cp:revision>
  <dcterms:created xsi:type="dcterms:W3CDTF">2018-06-05T23:54:44Z</dcterms:created>
  <dcterms:modified xsi:type="dcterms:W3CDTF">2018-07-31T20:52:00Z</dcterms:modified>
</cp:coreProperties>
</file>